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5" r:id="rId5"/>
    <p:sldId id="272" r:id="rId6"/>
    <p:sldId id="273" r:id="rId7"/>
    <p:sldId id="274" r:id="rId8"/>
    <p:sldId id="276" r:id="rId9"/>
    <p:sldId id="278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04" autoAdjust="0"/>
  </p:normalViewPr>
  <p:slideViewPr>
    <p:cSldViewPr snapToGrid="0">
      <p:cViewPr varScale="1">
        <p:scale>
          <a:sx n="104" d="100"/>
          <a:sy n="104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5-04T10:44:29.35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3E836B6F-6396-4598-9038-359863B42500}" type="datetime1">
              <a:rPr lang="ru-RU" smtClean="0"/>
              <a:t>04.05.2023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8EEFA9E-C190-4F5C-8394-BD5F1CD55C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473520F-76D4-440E-B0A5-5A56D3C7DADF}" type="datetime1">
              <a:rPr lang="ru-RU" smtClean="0"/>
              <a:t>04.05.2023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22289C57-55D7-40A4-A101-E74FAC7A0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96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8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lang="ru-RU" sz="3600" spc="150" baseline="0"/>
            </a:lvl1pPr>
          </a:lstStyle>
          <a:p>
            <a:pPr rtl="0"/>
            <a:r>
              <a:rPr lang="ru-RU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buNone/>
              <a:defRPr lang="ru-RU" sz="16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786F69D-D4FA-4075-A7EC-8D31A184F6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xmlns="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mtClean="0"/>
              <a:t>Вставка рисунка SmartArt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xmlns="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noProof="0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074" y="150777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xmlns="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31" y="2584097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556" y="3660422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xmlns="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2756" y="4736748"/>
            <a:ext cx="2141764" cy="514350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lang="ru-RU" sz="2000"/>
            </a:lvl1pPr>
          </a:lstStyle>
          <a:p>
            <a:pPr lvl="0" rtl="0"/>
            <a:r>
              <a:rPr lang="ru-RU" noProof="0" dirty="0"/>
              <a:t>Щелкните, чтобы изменить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xmlns="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xmlns="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xmlns="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xmlns="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1400" spc="50" baseline="0"/>
            </a:lvl1pPr>
          </a:lstStyle>
          <a:p>
            <a:pPr lvl="0" rtl="0"/>
            <a:r>
              <a:rPr lang="ru-RU" noProof="0" dirty="0"/>
              <a:t>Щелкните, чтобы изменить стиль текста на образце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 dirty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 noProof="0" dirty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xmlns="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ru-RU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/>
            </a:lvl1pPr>
            <a:lvl2pPr marL="457200" indent="0">
              <a:lnSpc>
                <a:spcPct val="100000"/>
              </a:lnSpc>
              <a:buNone/>
              <a:defRPr lang="ru-RU" sz="1400" spc="50" baseline="0"/>
            </a:lvl2pPr>
            <a:lvl3pPr marL="914400" indent="0">
              <a:lnSpc>
                <a:spcPct val="100000"/>
              </a:lnSpc>
              <a:buNone/>
              <a:defRPr lang="ru-RU" sz="1400" spc="50" baseline="0"/>
            </a:lvl3pPr>
            <a:lvl4pPr marL="1371600" indent="0">
              <a:lnSpc>
                <a:spcPct val="100000"/>
              </a:lnSpc>
              <a:buNone/>
              <a:defRPr lang="ru-RU" sz="1400" spc="50" baseline="0"/>
            </a:lvl4pPr>
            <a:lvl5pPr marL="1828800" indent="0">
              <a:lnSpc>
                <a:spcPct val="100000"/>
              </a:lnSpc>
              <a:buNone/>
              <a:defRPr lang="ru-RU" sz="1400" spc="50" baseline="0"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2368EF4-1233-48C7-8DB5-75844BFCD5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Дата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ru-RU"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xmlns="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xmlns="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xmlns="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xmlns="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xmlns="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ru-RU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ru-RU"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рыв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rtlCol="0" anchor="b">
            <a:noAutofit/>
          </a:bodyPr>
          <a:lstStyle>
            <a:lvl1pPr algn="l">
              <a:defRPr lang="ru-RU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 rtlCol="0">
            <a:normAutofit/>
          </a:bodyPr>
          <a:lstStyle>
            <a:lvl1pPr marL="0" indent="0" algn="l">
              <a:buNone/>
              <a:defRPr lang="ru-RU" sz="1600">
                <a:solidFill>
                  <a:schemeClr val="bg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xmlns="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полнитель для диаграммы 6">
            <a:extLst>
              <a:ext uri="{FF2B5EF4-FFF2-40B4-BE49-F238E27FC236}">
                <a16:creationId xmlns:a16="http://schemas.microsoft.com/office/drawing/2014/main" xmlns="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mtClean="0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л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xmlns="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mtClean="0"/>
              <a:t>Вставка таблицы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xmlns="" id="{AEE644D4-F9A4-4237-BD5C-4B97ABA933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rtlCol="0" anchor="b">
            <a:normAutofit/>
          </a:bodyPr>
          <a:lstStyle>
            <a:lvl1pPr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lang="ru-RU"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DAC7E4E-FE06-4E90-8107-6B543E551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lvl="1"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n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3C911F2-9041-416A-B83C-F23B354E06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xmlns="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команды: 8 челове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87AAB93-862D-455E-9E73-3D0DAEFDE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Графический объект 12">
              <a:extLst>
                <a:ext uri="{FF2B5EF4-FFF2-40B4-BE49-F238E27FC236}">
                  <a16:creationId xmlns:a16="http://schemas.microsoft.com/office/drawing/2014/main" xmlns="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xmlns="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ru-RU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32" name="Рисунок 10">
            <a:extLst>
              <a:ext uri="{FF2B5EF4-FFF2-40B4-BE49-F238E27FC236}">
                <a16:creationId xmlns:a16="http://schemas.microsoft.com/office/drawing/2014/main" xmlns="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xmlns="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xmlns="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xmlns="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xmlns="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xmlns="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33" name="Рисунок 10">
            <a:extLst>
              <a:ext uri="{FF2B5EF4-FFF2-40B4-BE49-F238E27FC236}">
                <a16:creationId xmlns:a16="http://schemas.microsoft.com/office/drawing/2014/main" xmlns="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xmlns="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xmlns="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xmlns="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900">
                <a:solidFill>
                  <a:sysClr val="windowText" lastClr="000000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xmlns="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ru-RU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xmlns="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RU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ru-RU"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>
                <a:solidFill>
                  <a:srgbClr val="898989"/>
                </a:solidFill>
              </a:defRPr>
            </a:lvl1pPr>
          </a:lstStyle>
          <a:p>
            <a:pPr rtl="0"/>
            <a:fld id="{A49DFD55-3C28-40EF-9E31-A92D2E4017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20ГГ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ЗАГОЛОВОК ПРЕЗЕНТАЦИИ</a:t>
            </a: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9DFD55-3C28-40EF-9E31-A92D2E4017FF}" type="slidenum">
              <a:rPr lang="ru-RU" smtClean="0"/>
              <a:pPr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865" y="588769"/>
            <a:ext cx="7004221" cy="3561849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Успешные примеры мероприятий антикоррупционной направленности, реализуемые в организациях Иркутской области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9755" y="5774551"/>
            <a:ext cx="1502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Bookman Old Style" panose="02050604050505020204" pitchFamily="18" charset="0"/>
              </a:rPr>
              <a:t>Иркутск, 2023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3643" y="5161975"/>
            <a:ext cx="8014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Управление по профилактике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коррупционных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 иных правонарушений</a:t>
            </a:r>
          </a:p>
        </p:txBody>
      </p:sp>
      <p:pic>
        <p:nvPicPr>
          <p:cNvPr id="12" name="Picture 2" descr="https://yandex-images.naydex.net/5F2WLF151/5d6c14s8FfER/Kq5aF86zKC7eBoL71UT_F8G59jPM0qeYc3kqfQ-aiNIFBC-xlK15TCu3LSdXvsqt56G_52ogkeZO0P3L-FG1lZoPrsLPxkzrukL17lVF7rMUrEP2qAZy-Ge43w1OvgkiNbe6tZWpvEme8Z13By84X0WQWJTY9vZBXAIpa6208EGb64-0LCc6HK3l1Qp3pVu0kAskEJ935blDDEodLH4JQ3e3bWOl-8_4HkJYs1JYqPzW4zpmGBemEE_gO2td9PNijxuMRr8AqRyfNUZaFoa7JzEpZtF8FxTqU1x6L0wsGmK39k1w5KltyTwSqJFTOvjNF2KbJqo0pVHu0alan8WxkY-6HMVNMGsM7oUWm-VWmnaA6TRgn4U2eqEc2z39zRuRZmbtgOe4HHgu4HqTsDrq3cXga5XoZxZxb8DreZ3mInBvSD_kzaN5HA8W9QsmJRr3IUhXUd92NijAH7qMXC8p8qVn_eMWSs4oDJCbcnB42_4Gk8sVePekk54C-HvPFNMxH6qNZF2xeOwfp6TZNpfqlODbhrGvdrZawo5K3MyciHN2Z1yzFajday8zeCMiawv8RLCaZEhl9PK-oWuIzPZCoN0aP5XtIjkdbGSmORcVS1YjKkdDzUYGCJLu6NxuHRkTxcePceQazwjeYhgCUtrL3fXS-udqN5STbfHbae_kQjONmI6XTWOLPc_kFpg2N5u0k9t2gr8GpQjwz2stHk0rgUV1jOBmay9rbJAbExLJqu_3QtikelWUk_wgm_vOJzADDYhc1x2Rum49Zhb55qVqlvGLRDDMZHeZs09pPT6eKHIHRwxSd-tsyA2S2ENgatq9pOIr5doUp1Pv8KmIrccQkN0qDocvEQnODgbGCiY3mLbQC1az_edEWqAseW3ub1ljZweNYPWLbgvucsohMjs73NYiGBS7Vsajj7CY668GUEF9mF907ZGp_K42JWmFNar18WtmII1EZuhAj6s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8" y="588769"/>
            <a:ext cx="3605524" cy="36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89" y="1105918"/>
            <a:ext cx="828844" cy="8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ашивка 14"/>
          <p:cNvSpPr/>
          <p:nvPr/>
        </p:nvSpPr>
        <p:spPr>
          <a:xfrm>
            <a:off x="7638225" y="2717414"/>
            <a:ext cx="4450267" cy="2261089"/>
          </a:xfrm>
          <a:prstGeom prst="chevron">
            <a:avLst/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Нашивка 11"/>
          <p:cNvSpPr/>
          <p:nvPr/>
        </p:nvSpPr>
        <p:spPr>
          <a:xfrm>
            <a:off x="3860048" y="2690378"/>
            <a:ext cx="4450267" cy="2261089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Нашивка 16"/>
          <p:cNvSpPr/>
          <p:nvPr/>
        </p:nvSpPr>
        <p:spPr>
          <a:xfrm>
            <a:off x="104954" y="2688276"/>
            <a:ext cx="4450267" cy="2261089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78490" y="6356350"/>
            <a:ext cx="2743200" cy="365125"/>
          </a:xfrm>
        </p:spPr>
        <p:txBody>
          <a:bodyPr/>
          <a:lstStyle/>
          <a:p>
            <a:pPr rtl="0"/>
            <a:fld id="{A49DFD55-3C28-40EF-9E31-A92D2E4017FF}" type="slidenum">
              <a:rPr lang="ru-RU" sz="1600" smtClean="0">
                <a:solidFill>
                  <a:srgbClr val="002060"/>
                </a:solidFill>
              </a:rPr>
              <a:pPr rtl="0"/>
              <a:t>2</a:t>
            </a:fld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533" y="2841771"/>
            <a:ext cx="2557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Обязанность </a:t>
            </a:r>
            <a:r>
              <a:rPr lang="ru-RU" sz="1400" dirty="0" smtClean="0">
                <a:latin typeface="Bookman Old Style" panose="02050604050505020204" pitchFamily="18" charset="0"/>
              </a:rPr>
              <a:t>организаций принимать меры по предупреждению коррупции предусмотрена </a:t>
            </a:r>
            <a:r>
              <a:rPr lang="ru-RU" sz="1400" b="1" dirty="0" smtClean="0">
                <a:latin typeface="Bookman Old Style" panose="02050604050505020204" pitchFamily="18" charset="0"/>
              </a:rPr>
              <a:t>Федеральным законом «О противодействии коррупции»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0870" y="3234044"/>
            <a:ext cx="2465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Самостоятельность организаций в выборе </a:t>
            </a:r>
            <a:r>
              <a:rPr lang="ru-RU" sz="1400" dirty="0" smtClean="0">
                <a:latin typeface="Bookman Old Style" panose="02050604050505020204" pitchFamily="18" charset="0"/>
              </a:rPr>
              <a:t>конкретных мер по предупреждению коррупции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6010" y="3155460"/>
            <a:ext cx="2573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При разработке конкретных мер необходимо </a:t>
            </a:r>
            <a:r>
              <a:rPr lang="ru-RU" sz="1400" b="1" dirty="0" smtClean="0">
                <a:latin typeface="Bookman Old Style" panose="02050604050505020204" pitchFamily="18" charset="0"/>
              </a:rPr>
              <a:t>руководствоваться рекомендациями Минтруда России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0800000" flipH="1">
            <a:off x="0" y="0"/>
            <a:ext cx="6858002" cy="718773"/>
            <a:chOff x="-9482664" y="-5214"/>
            <a:chExt cx="12192002" cy="26035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9482664" y="124739"/>
              <a:ext cx="12192002" cy="1303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-9481282" y="-5214"/>
              <a:ext cx="6426200" cy="13039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3851867" y="3234044"/>
            <a:ext cx="1257133" cy="12416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619" y="3473288"/>
            <a:ext cx="738371" cy="749337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681748" y="3235768"/>
            <a:ext cx="1257133" cy="12416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013" y="3535733"/>
            <a:ext cx="696727" cy="69398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148477" y="3248794"/>
            <a:ext cx="1257133" cy="12416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14" y="3516794"/>
            <a:ext cx="739038" cy="731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2096" y="1185388"/>
            <a:ext cx="655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anose="02050604050505020204" pitchFamily="18" charset="0"/>
              </a:rPr>
              <a:t>ПРЕДУПРЕЖДЕНИЕ КОРРУПЦИИ В ОРГАНИЗАЦИЯХ ПРЕДПОЛАГАЕТ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8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121" y="630857"/>
            <a:ext cx="8896864" cy="668810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ru-RU" dirty="0" smtClean="0">
                <a:latin typeface="Bookman Old Style" panose="02050604050505020204" pitchFamily="18" charset="0"/>
              </a:rPr>
              <a:t>Примеры локальных актов организаций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785" y="1975988"/>
            <a:ext cx="30068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Кодекс деловой этики и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комплаенс</a:t>
            </a:r>
            <a:r>
              <a:rPr lang="ru-RU" sz="1600" b="1" dirty="0" smtClean="0">
                <a:latin typeface="Bookman Old Style" panose="02050604050505020204" pitchFamily="18" charset="0"/>
              </a:rPr>
              <a:t>-политика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Устанавливает базовые принципы функционирования общей </a:t>
            </a:r>
            <a:r>
              <a:rPr lang="ru-RU" sz="1600" dirty="0" err="1" smtClean="0">
                <a:latin typeface="Bookman Old Style" panose="02050604050505020204" pitchFamily="18" charset="0"/>
              </a:rPr>
              <a:t>комплаенс</a:t>
            </a:r>
            <a:r>
              <a:rPr lang="ru-RU" sz="1600" dirty="0" smtClean="0">
                <a:latin typeface="Bookman Old Style" panose="02050604050505020204" pitchFamily="18" charset="0"/>
              </a:rPr>
              <a:t>-системы в компании, что расширяет ее возможности по управлению рисками, повышает </a:t>
            </a:r>
            <a:r>
              <a:rPr lang="ru-RU" sz="1600" dirty="0" err="1" smtClean="0">
                <a:latin typeface="Bookman Old Style" panose="02050604050505020204" pitchFamily="18" charset="0"/>
              </a:rPr>
              <a:t>маржинальность</a:t>
            </a:r>
            <a:r>
              <a:rPr lang="ru-RU" sz="1600" dirty="0" smtClean="0">
                <a:latin typeface="Bookman Old Style" panose="02050604050505020204" pitchFamily="18" charset="0"/>
              </a:rPr>
              <a:t> бизнеса и его финансовую устойчивость</a:t>
            </a:r>
          </a:p>
          <a:p>
            <a:endParaRPr lang="ru-RU" sz="1600" dirty="0">
              <a:latin typeface="Bookman Old Style" panose="02050604050505020204" pitchFamily="18" charset="0"/>
            </a:endParaRPr>
          </a:p>
          <a:p>
            <a:endParaRPr lang="ru-RU" sz="1600" dirty="0" smtClean="0">
              <a:latin typeface="Bookman Old Style" panose="02050604050505020204" pitchFamily="18" charset="0"/>
            </a:endParaRPr>
          </a:p>
          <a:p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9609" y="1975989"/>
            <a:ext cx="36051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Кодекс деловой этики и Политика в области противодействия мошенничеству, коррупции и легализации (отмыванию) доходов, полученных преступным путем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Основополагающие документы, регламентирующие ценности, принципы, стандарты и нормы поведения в области соблюдения этических норм и борьбы с коррупцией</a:t>
            </a:r>
          </a:p>
          <a:p>
            <a:endParaRPr lang="ru-RU" sz="1600" dirty="0">
              <a:latin typeface="Bookman Old Style" panose="02050604050505020204" pitchFamily="18" charset="0"/>
            </a:endParaRPr>
          </a:p>
          <a:p>
            <a:endParaRPr lang="ru-RU" sz="1600" dirty="0" smtClean="0">
              <a:latin typeface="Bookman Old Style" panose="02050604050505020204" pitchFamily="18" charset="0"/>
            </a:endParaRPr>
          </a:p>
          <a:p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58380" y="1975989"/>
            <a:ext cx="3006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План противодействия коррупции на 2021-2024 годы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В рамках исполнения плана утвержден перечень должностей, связанных с противодействием коррупции и организацией участия работников компании в мероприятиях по профессиональному развитию в области противодействия коррупции</a:t>
            </a:r>
          </a:p>
          <a:p>
            <a:endParaRPr lang="ru-RU" sz="1600" dirty="0">
              <a:latin typeface="Bookman Old Style" panose="02050604050505020204" pitchFamily="18" charset="0"/>
            </a:endParaRPr>
          </a:p>
          <a:p>
            <a:endParaRPr lang="ru-RU" sz="1600" dirty="0" smtClean="0">
              <a:latin typeface="Bookman Old Style" panose="02050604050505020204" pitchFamily="18" charset="0"/>
            </a:endParaRPr>
          </a:p>
          <a:p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2" y="334165"/>
            <a:ext cx="1274568" cy="126219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5400000" flipH="1">
            <a:off x="-3069000" y="3068998"/>
            <a:ext cx="6858002" cy="720002"/>
            <a:chOff x="-9481283" y="-5214"/>
            <a:chExt cx="12192002" cy="26079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9481283" y="125184"/>
              <a:ext cx="12192002" cy="1303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-9481282" y="-5214"/>
              <a:ext cx="6426200" cy="13039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364666" y="2092627"/>
            <a:ext cx="0" cy="3297521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964514" y="2092627"/>
            <a:ext cx="0" cy="3297521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Номер слайда 5"/>
          <p:cNvSpPr txBox="1">
            <a:spLocks/>
          </p:cNvSpPr>
          <p:nvPr/>
        </p:nvSpPr>
        <p:spPr>
          <a:xfrm>
            <a:off x="917849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lang="ru-RU"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</a:rPr>
              <a:t>3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9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48" y="90617"/>
            <a:ext cx="9362303" cy="96382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dirty="0" smtClean="0">
                <a:latin typeface="Bookman Old Style" panose="02050604050505020204" pitchFamily="18" charset="0"/>
              </a:rPr>
              <a:t>Внешняя Независимая оценка антикоррупционной системы организации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5296" y="1041952"/>
            <a:ext cx="8361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Внешняя независимая оценка антикоррупционной системы служит целям поддержания процесса постоянного совершенствования системы, определения ее эффективности, а также помогает выявлять недостатки антикоррупционных процедур и вносить необходимые изменения и может выражаться:   </a:t>
            </a:r>
            <a:endParaRPr lang="ru-RU" sz="1600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057" y="2382218"/>
            <a:ext cx="43516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Присоединением к Антикоррупционной хартии российского бизнеса 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Цель Хартии – активное содействие добровольному внедрению российскими компаниями специальных антикоррупционных программ, предусматривающих процедуры: внутреннего  контроля;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закупки на основе открытых торгов;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отказ от преференций;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финансовый контроль;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обучение и  работу с персоналом;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содействие </a:t>
            </a:r>
            <a:r>
              <a:rPr lang="ru-RU" sz="1600" dirty="0" smtClean="0">
                <a:latin typeface="Bookman Old Style" panose="02050604050505020204" pitchFamily="18" charset="0"/>
              </a:rPr>
              <a:t>правоохранительным органам </a:t>
            </a:r>
            <a:r>
              <a:rPr lang="ru-RU" sz="1600" dirty="0" smtClean="0">
                <a:latin typeface="Bookman Old Style" panose="02050604050505020204" pitchFamily="18" charset="0"/>
              </a:rPr>
              <a:t>и др.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0054" y="2495512"/>
            <a:ext cx="3918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Получение сертификата </a:t>
            </a:r>
            <a:r>
              <a:rPr lang="en-US" sz="1600" b="1" dirty="0" smtClean="0">
                <a:latin typeface="Bookman Old Style" panose="02050604050505020204" pitchFamily="18" charset="0"/>
              </a:rPr>
              <a:t>ISO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Данный сертификат подтверждает соответствие системы менеджмента организации лучшим международным практикам в области </a:t>
            </a:r>
            <a:r>
              <a:rPr lang="ru-RU" sz="1600" dirty="0" err="1" smtClean="0">
                <a:latin typeface="Bookman Old Style" panose="02050604050505020204" pitchFamily="18" charset="0"/>
              </a:rPr>
              <a:t>комплаенса</a:t>
            </a:r>
            <a:r>
              <a:rPr lang="ru-RU" sz="1600" dirty="0" smtClean="0">
                <a:latin typeface="Bookman Old Style" panose="02050604050505020204" pitchFamily="18" charset="0"/>
              </a:rPr>
              <a:t>, в частности, в сфере антимонопольного и антикоррупционного законодательства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320" y="4680651"/>
            <a:ext cx="1484309" cy="14872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713" y="2695520"/>
            <a:ext cx="1328916" cy="1331522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flipH="1">
            <a:off x="5333998" y="6137998"/>
            <a:ext cx="6858002" cy="720002"/>
            <a:chOff x="-9481283" y="-5214"/>
            <a:chExt cx="12192002" cy="26079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9481283" y="125184"/>
              <a:ext cx="12192002" cy="1303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-9481282" y="-5214"/>
              <a:ext cx="6426200" cy="13039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Номер слайда 5"/>
          <p:cNvSpPr txBox="1">
            <a:spLocks/>
          </p:cNvSpPr>
          <p:nvPr/>
        </p:nvSpPr>
        <p:spPr>
          <a:xfrm>
            <a:off x="917849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lang="ru-RU"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</a:rPr>
              <a:t>4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4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Шестиугольник 12"/>
          <p:cNvSpPr/>
          <p:nvPr/>
        </p:nvSpPr>
        <p:spPr>
          <a:xfrm>
            <a:off x="-538137" y="-64008"/>
            <a:ext cx="1041964" cy="6989255"/>
          </a:xfrm>
          <a:prstGeom prst="hexagon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670" y="144211"/>
            <a:ext cx="8602363" cy="96382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dirty="0" smtClean="0">
                <a:latin typeface="Bookman Old Style" panose="02050604050505020204" pitchFamily="18" charset="0"/>
              </a:rPr>
              <a:t>Профессиональное развитие в области противодействия коррупции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8627" y="1186861"/>
            <a:ext cx="836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Организация профессионального развития в области противодействия коррупции предполагает организацию антикоррупционного обучения работников организации с итоговой проверкой знаний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0995" y="4521462"/>
            <a:ext cx="5437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Электронный курс </a:t>
            </a:r>
            <a:r>
              <a:rPr lang="ru-RU" sz="1600" dirty="0" smtClean="0">
                <a:latin typeface="Bookman Old Style" panose="02050604050505020204" pitchFamily="18" charset="0"/>
              </a:rPr>
              <a:t>включает в себя изучение тем «Конфликт интересов и противодействие коррупции», «Отношения с подконтрольными юридическими лицами», «Обращение с информацией» и др.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2162" y="2729491"/>
            <a:ext cx="4351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man Old Style" panose="02050604050505020204" pitchFamily="18" charset="0"/>
              </a:rPr>
              <a:t>В другой из организаций Иркутской области все работники </a:t>
            </a:r>
            <a:r>
              <a:rPr lang="ru-RU" sz="1600" b="1" dirty="0" smtClean="0">
                <a:latin typeface="Bookman Old Style" panose="02050604050505020204" pitchFamily="18" charset="0"/>
              </a:rPr>
              <a:t>ежегодно при оценке компетенций  проходят тестирование </a:t>
            </a:r>
            <a:r>
              <a:rPr lang="ru-RU" sz="1600" dirty="0" smtClean="0">
                <a:latin typeface="Bookman Old Style" panose="02050604050505020204" pitchFamily="18" charset="0"/>
              </a:rPr>
              <a:t>на знание локальных актов, регулирующих вопросы противодействия коррупции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30" y="144211"/>
            <a:ext cx="1431204" cy="1425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5" y="2931278"/>
            <a:ext cx="1275275" cy="1277776"/>
          </a:xfrm>
          <a:prstGeom prst="rect">
            <a:avLst/>
          </a:prstGeom>
        </p:spPr>
      </p:pic>
      <p:pic>
        <p:nvPicPr>
          <p:cNvPr id="12" name="Picture 8" descr="https://cdn-icons-png.flaticon.com/512/3344/33443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355" y="3663631"/>
            <a:ext cx="1195645" cy="11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670" y="2766395"/>
            <a:ext cx="41621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В одной из организаций Иркутской области все работники проходят обучение по вопросам соблюдения Кодекса корпоративной этики, по итогам которого проводится проверочное тестирование не реже одного раза в три года.</a:t>
            </a:r>
          </a:p>
          <a:p>
            <a:r>
              <a:rPr lang="en-US" dirty="0" smtClean="0"/>
              <a:t>  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568851" y="2766395"/>
            <a:ext cx="0" cy="3297521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Номер слайда 5"/>
          <p:cNvSpPr txBox="1">
            <a:spLocks/>
          </p:cNvSpPr>
          <p:nvPr/>
        </p:nvSpPr>
        <p:spPr>
          <a:xfrm>
            <a:off x="917849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lang="ru-RU"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</a:rPr>
              <a:t>5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1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Шестиугольник 13"/>
          <p:cNvSpPr/>
          <p:nvPr/>
        </p:nvSpPr>
        <p:spPr>
          <a:xfrm>
            <a:off x="856978" y="3320244"/>
            <a:ext cx="5961888" cy="2828923"/>
          </a:xfrm>
          <a:prstGeom prst="hexagon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5932583" y="625278"/>
            <a:ext cx="5130586" cy="2319942"/>
          </a:xfrm>
          <a:prstGeom prst="hexagon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1444299" y="3025208"/>
            <a:ext cx="5861304" cy="27904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6408071" y="340321"/>
            <a:ext cx="5130586" cy="2319942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" name="Овал 1"/>
          <p:cNvSpPr/>
          <p:nvPr/>
        </p:nvSpPr>
        <p:spPr>
          <a:xfrm>
            <a:off x="283464" y="-1453906"/>
            <a:ext cx="4233672" cy="415836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899" y="359402"/>
            <a:ext cx="2719023" cy="96382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dirty="0" smtClean="0">
                <a:latin typeface="Bookman Old Style" panose="02050604050505020204" pitchFamily="18" charset="0"/>
              </a:rPr>
              <a:t>Иные примеры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268" y="838572"/>
            <a:ext cx="4351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Выявление конфликта интересов</a:t>
            </a:r>
            <a:endParaRPr lang="ru-RU" sz="1600" dirty="0" smtClean="0">
              <a:latin typeface="Bookman Old Style" panose="02050604050505020204" pitchFamily="18" charset="0"/>
            </a:endParaRP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При трудоустройстве  в компанию все кандидаты заполняют анкету о наличии или отсутствии конфликта интересов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9634" y="3389356"/>
            <a:ext cx="51380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Bookman Old Style" panose="02050604050505020204" pitchFamily="18" charset="0"/>
              </a:rPr>
              <a:t>Горячая линия</a:t>
            </a:r>
          </a:p>
          <a:p>
            <a:r>
              <a:rPr lang="ru-RU" sz="1600" dirty="0" smtClean="0">
                <a:latin typeface="Bookman Old Style" panose="02050604050505020204" pitchFamily="18" charset="0"/>
              </a:rPr>
              <a:t>Компанией создан информационный канал, одной из целей которого является передача и фиксация информации о выявлении фактов противоправных действий, а также получение предложений по улучшению антикоррупционных и иных процедур </a:t>
            </a:r>
            <a:r>
              <a:rPr lang="ru-RU" sz="1600" dirty="0" smtClean="0">
                <a:latin typeface="Bookman Old Style" panose="02050604050505020204" pitchFamily="18" charset="0"/>
              </a:rPr>
              <a:t>внутреннего </a:t>
            </a:r>
            <a:r>
              <a:rPr lang="ru-RU" sz="1600" dirty="0" smtClean="0">
                <a:latin typeface="Bookman Old Style" panose="02050604050505020204" pitchFamily="18" charset="0"/>
              </a:rPr>
              <a:t>контроля</a:t>
            </a:r>
          </a:p>
        </p:txBody>
      </p:sp>
      <p:pic>
        <p:nvPicPr>
          <p:cNvPr id="15" name="Picture 6" descr="https://cdn-icons-png.flaticon.com/512/2289/22892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31" y="60593"/>
            <a:ext cx="1561447" cy="15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5"/>
          <p:cNvSpPr txBox="1">
            <a:spLocks/>
          </p:cNvSpPr>
          <p:nvPr/>
        </p:nvSpPr>
        <p:spPr>
          <a:xfrm>
            <a:off x="922326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lang="ru-RU"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</a:rPr>
              <a:t>6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247" y="6444203"/>
            <a:ext cx="6992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*Дизайн презентации разработан с использованием ресурсов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Flaticon.com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64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99607_TF67328976_Win32" id="{EF52704F-B2AD-4D23-9D52-684D3A90B128}" vid="{7CF70BFC-7CC9-465C-A5CA-C21DEE4730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purl.org/dc/terms/"/>
    <ds:schemaRef ds:uri="71af3243-3dd4-4a8d-8c0d-dd76da1f02a5"/>
    <ds:schemaRef ds:uri="http://schemas.openxmlformats.org/package/2006/metadata/core-properties"/>
    <ds:schemaRef ds:uri="http://www.w3.org/XML/1998/namespace"/>
    <ds:schemaRef ds:uri="16c05727-aa75-4e4a-9b5f-8a80a1165891"/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tf67328976_win32</Template>
  <TotalTime>0</TotalTime>
  <Words>455</Words>
  <Application>Microsoft Office PowerPoint</Application>
  <PresentationFormat>Широкоэкранный</PresentationFormat>
  <Paragraphs>47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Arial</vt:lpstr>
      <vt:lpstr>Bookman Old Style</vt:lpstr>
      <vt:lpstr>Calibri</vt:lpstr>
      <vt:lpstr>Tenorite</vt:lpstr>
      <vt:lpstr>Тема Office</vt:lpstr>
      <vt:lpstr>Успешные примеры мероприятий антикоррупционной направленности, реализуемые в организациях Иркутской области</vt:lpstr>
      <vt:lpstr>Презентация PowerPoint</vt:lpstr>
      <vt:lpstr>Примеры локальных актов организаций</vt:lpstr>
      <vt:lpstr>Внешняя Независимая оценка антикоррупционной системы организации</vt:lpstr>
      <vt:lpstr>Профессиональное развитие в области противодействия коррупции</vt:lpstr>
      <vt:lpstr>Иные примеры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2023-04-26T02:04:22Z</dcterms:created>
  <dcterms:modified xsi:type="dcterms:W3CDTF">2023-05-04T02:50:15Z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